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60" r:id="rId1"/>
  </p:sldMasterIdLst>
  <p:notesMasterIdLst>
    <p:notesMasterId r:id="rId31"/>
  </p:notesMasterIdLst>
  <p:sldIdLst>
    <p:sldId id="256" r:id="rId2"/>
    <p:sldId id="258" r:id="rId3"/>
    <p:sldId id="260" r:id="rId4"/>
    <p:sldId id="261" r:id="rId5"/>
    <p:sldId id="263" r:id="rId6"/>
    <p:sldId id="264" r:id="rId7"/>
    <p:sldId id="295" r:id="rId8"/>
    <p:sldId id="265" r:id="rId9"/>
    <p:sldId id="262" r:id="rId10"/>
    <p:sldId id="268" r:id="rId11"/>
    <p:sldId id="269" r:id="rId12"/>
    <p:sldId id="270" r:id="rId13"/>
    <p:sldId id="272" r:id="rId14"/>
    <p:sldId id="271" r:id="rId15"/>
    <p:sldId id="273" r:id="rId16"/>
    <p:sldId id="274" r:id="rId17"/>
    <p:sldId id="275" r:id="rId18"/>
    <p:sldId id="276" r:id="rId19"/>
    <p:sldId id="277" r:id="rId20"/>
    <p:sldId id="257" r:id="rId21"/>
    <p:sldId id="278" r:id="rId22"/>
    <p:sldId id="280" r:id="rId23"/>
    <p:sldId id="279" r:id="rId24"/>
    <p:sldId id="282" r:id="rId25"/>
    <p:sldId id="283" r:id="rId26"/>
    <p:sldId id="284" r:id="rId27"/>
    <p:sldId id="285" r:id="rId28"/>
    <p:sldId id="294" r:id="rId29"/>
    <p:sldId id="29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95" autoAdjust="0"/>
  </p:normalViewPr>
  <p:slideViewPr>
    <p:cSldViewPr snapToGrid="0">
      <p:cViewPr varScale="1">
        <p:scale>
          <a:sx n="111" d="100"/>
          <a:sy n="111" d="100"/>
        </p:scale>
        <p:origin x="534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8DBEB-E845-470D-A2D9-51156ABBC680}" type="datetimeFigureOut">
              <a:rPr lang="ru-RU" smtClean="0"/>
              <a:t>1.12.2021, ср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E8C12E-8E56-4F8B-826E-72820012ED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9333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3755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8549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9132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7854A-805D-4C92-80CC-1189C6E1380C}" type="datetimeFigureOut">
              <a:rPr lang="ru-RU" smtClean="0"/>
              <a:t>1.12.2021, ср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7484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328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399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0136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3466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5673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288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1216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436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61" r:id="rId1"/>
    <p:sldLayoutId id="2147484162" r:id="rId2"/>
    <p:sldLayoutId id="2147484163" r:id="rId3"/>
    <p:sldLayoutId id="2147484164" r:id="rId4"/>
    <p:sldLayoutId id="2147484165" r:id="rId5"/>
    <p:sldLayoutId id="2147484166" r:id="rId6"/>
    <p:sldLayoutId id="2147484167" r:id="rId7"/>
    <p:sldLayoutId id="2147484168" r:id="rId8"/>
    <p:sldLayoutId id="2147484169" r:id="rId9"/>
    <p:sldLayoutId id="2147484170" r:id="rId10"/>
    <p:sldLayoutId id="21474841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company/macloud/blog/566396/" TargetMode="External"/><Relationship Id="rId7" Type="http://schemas.openxmlformats.org/officeDocument/2006/relationships/hyperlink" Target="https://antonz.ru/richard-hipp/" TargetMode="External"/><Relationship Id="rId2" Type="http://schemas.openxmlformats.org/officeDocument/2006/relationships/hyperlink" Target="https://www.sqlite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byHcYRpMgI4" TargetMode="External"/><Relationship Id="rId5" Type="http://schemas.openxmlformats.org/officeDocument/2006/relationships/hyperlink" Target="https://pynative.com/python-sqlite" TargetMode="External"/><Relationship Id="rId4" Type="http://schemas.openxmlformats.org/officeDocument/2006/relationships/hyperlink" Target="https://habr.com/ru/post/149635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mtClean="0">
                <a:latin typeface="Calibri" panose="020F0502020204030204" pitchFamily="34" charset="0"/>
                <a:cs typeface="Times New Roman" panose="02020603050405020304" pitchFamily="18" charset="0"/>
              </a:rPr>
              <a:t>SQLITE</a:t>
            </a:r>
            <a:endParaRPr lang="ru-RU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 lnSpcReduction="20000"/>
          </a:bodyPr>
          <a:lstStyle/>
          <a:p>
            <a:pPr algn="r"/>
            <a:endParaRPr lang="ru-RU" i="1" smtClean="0"/>
          </a:p>
          <a:p>
            <a:pPr algn="r"/>
            <a:endParaRPr lang="ru-RU" i="1"/>
          </a:p>
          <a:p>
            <a:pPr algn="r"/>
            <a:endParaRPr lang="ru-RU" i="1"/>
          </a:p>
          <a:p>
            <a:pPr algn="r"/>
            <a:r>
              <a:rPr lang="ru-RU" sz="4300" i="1" smtClean="0"/>
              <a:t>ГОГОТОВ АЛЕКСАНДР</a:t>
            </a:r>
          </a:p>
          <a:p>
            <a:pPr algn="r"/>
            <a:r>
              <a:rPr lang="ru-RU" sz="4300" i="1" smtClean="0"/>
              <a:t>ГРУППА 21.М10-ПУ</a:t>
            </a:r>
          </a:p>
          <a:p>
            <a:pPr algn="r"/>
            <a:endParaRPr lang="ru-RU" i="1"/>
          </a:p>
        </p:txBody>
      </p:sp>
    </p:spTree>
    <p:extLst>
      <p:ext uri="{BB962C8B-B14F-4D97-AF65-F5344CB8AC3E}">
        <p14:creationId xmlns:p14="http://schemas.microsoft.com/office/powerpoint/2010/main" val="172389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НЕЖЕЛАТЕЛЬНЫЕ СЦЕНАРИИ ИСПОЛЬЗОВАНЯ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190749"/>
            <a:ext cx="9905999" cy="3541714"/>
          </a:xfrm>
        </p:spPr>
        <p:txBody>
          <a:bodyPr>
            <a:normAutofit/>
          </a:bodyPr>
          <a:lstStyle/>
          <a:p>
            <a:r>
              <a:rPr lang="ru-RU" smtClean="0"/>
              <a:t>Данные на удалённом узле</a:t>
            </a:r>
          </a:p>
          <a:p>
            <a:r>
              <a:rPr lang="ru-RU" smtClean="0"/>
              <a:t>Много операций записи (запись блокирует все остальные соединения)</a:t>
            </a:r>
          </a:p>
          <a:p>
            <a:r>
              <a:rPr lang="ru-RU" smtClean="0"/>
              <a:t>Большие данные (макс. 281 тБ)</a:t>
            </a:r>
          </a:p>
          <a:p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398279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РАБОТА ИЗ </a:t>
            </a:r>
            <a:r>
              <a:rPr lang="en-US" smtClean="0"/>
              <a:t>PYTHON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s</a:t>
            </a:r>
            <a:r>
              <a:rPr lang="en-US" smtClean="0"/>
              <a:t>qlite3.connect()</a:t>
            </a:r>
          </a:p>
          <a:p>
            <a:r>
              <a:rPr lang="ru-RU" smtClean="0"/>
              <a:t>Можно создавать БД в оперативной памяти: </a:t>
            </a:r>
            <a:r>
              <a:rPr lang="en-US" smtClean="0"/>
              <a:t>“:memory:”</a:t>
            </a:r>
          </a:p>
          <a:p>
            <a:r>
              <a:rPr lang="ru-RU" smtClean="0"/>
              <a:t>Курсор</a:t>
            </a:r>
          </a:p>
          <a:p>
            <a:r>
              <a:rPr lang="ru-RU" smtClean="0"/>
              <a:t>Используя контекст соединения, можно автоматически производить транзакции</a:t>
            </a:r>
          </a:p>
          <a:p>
            <a:r>
              <a:rPr lang="ru-RU" smtClean="0"/>
              <a:t>Иначе нужно вызвать метод </a:t>
            </a:r>
            <a:r>
              <a:rPr lang="en-US" smtClean="0"/>
              <a:t>commit()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623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mtClean="0"/>
              <a:t>Крайне необычная фича: динамическая, слабая, гибкая типизация.</a:t>
            </a:r>
          </a:p>
          <a:p>
            <a:r>
              <a:rPr lang="ru-RU" smtClean="0"/>
              <a:t>Две системы типов: </a:t>
            </a:r>
            <a:r>
              <a:rPr lang="en-US" smtClean="0"/>
              <a:t>storage class </a:t>
            </a:r>
            <a:r>
              <a:rPr lang="ru-RU" smtClean="0"/>
              <a:t>и </a:t>
            </a:r>
            <a:r>
              <a:rPr lang="en-US" smtClean="0"/>
              <a:t>type affinity.</a:t>
            </a:r>
          </a:p>
          <a:p>
            <a:r>
              <a:rPr lang="en-US" smtClean="0"/>
              <a:t>Storage class: NULL, INTEGER, REAL, TEXT, BLOB</a:t>
            </a:r>
          </a:p>
          <a:p>
            <a:r>
              <a:rPr lang="ru-RU" smtClean="0"/>
              <a:t>В любой столбец можно записать любое значение</a:t>
            </a:r>
          </a:p>
          <a:p>
            <a:r>
              <a:rPr lang="en-US" smtClean="0"/>
              <a:t>Type affinity </a:t>
            </a:r>
            <a:r>
              <a:rPr lang="ru-RU" smtClean="0"/>
              <a:t>задаёт приведение типов, когда оно возможно</a:t>
            </a:r>
            <a:endParaRPr lang="en-US" smtClean="0"/>
          </a:p>
          <a:p>
            <a:r>
              <a:rPr lang="en-US" smtClean="0"/>
              <a:t>TEXT, NUMERIC, INTEGER, REAL </a:t>
            </a:r>
            <a:r>
              <a:rPr lang="ru-RU" smtClean="0"/>
              <a:t>и </a:t>
            </a:r>
            <a:r>
              <a:rPr lang="en-US" smtClean="0"/>
              <a:t>BLOB</a:t>
            </a:r>
          </a:p>
          <a:p>
            <a:r>
              <a:rPr lang="en-US" smtClean="0"/>
              <a:t>“INT” → INTEGER; “CHAR”, “CLOB”, “TEXT” → TEXT; “BLOB”</a:t>
            </a:r>
            <a:r>
              <a:rPr lang="ru-RU" smtClean="0"/>
              <a:t> или пусто → </a:t>
            </a:r>
            <a:r>
              <a:rPr lang="en-US" smtClean="0"/>
              <a:t>BLOB</a:t>
            </a:r>
            <a:r>
              <a:rPr lang="ru-RU" smtClean="0"/>
              <a:t> (отсутствие </a:t>
            </a:r>
            <a:r>
              <a:rPr lang="en-US" smtClean="0"/>
              <a:t>affinity); “REAL”, “FLOA”, “DOUB” → REAL; </a:t>
            </a:r>
            <a:r>
              <a:rPr lang="ru-RU" smtClean="0"/>
              <a:t>иначе — </a:t>
            </a:r>
            <a:r>
              <a:rPr lang="en-US" smtClean="0"/>
              <a:t>NUMERIC.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500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Если приведение типов возможно, оно производится в соответствии с таблицей</a:t>
            </a:r>
          </a:p>
          <a:p>
            <a:r>
              <a:rPr lang="ru-RU" smtClean="0"/>
              <a:t>Иначе записывается как есть</a:t>
            </a:r>
          </a:p>
          <a:p>
            <a:r>
              <a:rPr lang="ru-RU" smtClean="0"/>
              <a:t>Выражения не имеют </a:t>
            </a:r>
            <a:r>
              <a:rPr lang="en-US" smtClean="0"/>
              <a:t>type affinity</a:t>
            </a:r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959" y="2694309"/>
            <a:ext cx="4523624" cy="142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93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</a:t>
            </a:r>
            <a:r>
              <a:rPr lang="ru-RU" smtClean="0"/>
              <a:t>: СРАВНЕНИЯ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Сначала СУБД пытается привести значения к одному типу</a:t>
            </a:r>
            <a:r>
              <a:rPr lang="en-US" smtClean="0"/>
              <a:t> </a:t>
            </a:r>
            <a:r>
              <a:rPr lang="ru-RU" smtClean="0"/>
              <a:t>согласно </a:t>
            </a:r>
            <a:r>
              <a:rPr lang="en-US" smtClean="0"/>
              <a:t>type affinity</a:t>
            </a:r>
            <a:endParaRPr lang="ru-RU" smtClean="0"/>
          </a:p>
          <a:p>
            <a:r>
              <a:rPr lang="en-US" smtClean="0"/>
              <a:t>NULL &lt; NULL, TEXT, BLOB, REAL, INTEGER</a:t>
            </a:r>
          </a:p>
          <a:p>
            <a:r>
              <a:rPr lang="en-US" smtClean="0"/>
              <a:t>REAL, INTEGER &lt; TEXT, BLOB</a:t>
            </a:r>
          </a:p>
          <a:p>
            <a:r>
              <a:rPr lang="en-US" smtClean="0"/>
              <a:t>TEXT &lt; BLOB</a:t>
            </a:r>
          </a:p>
          <a:p>
            <a:r>
              <a:rPr lang="ru-RU" smtClean="0"/>
              <a:t>Сравнение строк</a:t>
            </a:r>
            <a:r>
              <a:rPr lang="en-US" smtClean="0"/>
              <a:t> </a:t>
            </a:r>
            <a:r>
              <a:rPr lang="ru-RU" smtClean="0"/>
              <a:t>одним из трёх методов: </a:t>
            </a:r>
            <a:r>
              <a:rPr lang="en-US" smtClean="0"/>
              <a:t>BINARY, NOCASE, RTRIM. memcmp()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964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SQLITE: STRICT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Статически типиизированные таблицы добавлены 27 ноября 2021 года</a:t>
            </a:r>
          </a:p>
          <a:p>
            <a:r>
              <a:rPr lang="en-US" smtClean="0"/>
              <a:t>CREATE TABLE … STRICT</a:t>
            </a:r>
            <a:endParaRPr lang="ru-RU" smtClean="0"/>
          </a:p>
          <a:p>
            <a:r>
              <a:rPr lang="ru-RU" smtClean="0"/>
              <a:t>Обязательно указывается тип столбца; допустимы только шесть значений:</a:t>
            </a:r>
          </a:p>
          <a:p>
            <a:r>
              <a:rPr lang="en-US" smtClean="0"/>
              <a:t>INT, INTEGER, REAL, TEXT, BLOB, ANY</a:t>
            </a:r>
          </a:p>
          <a:p>
            <a:r>
              <a:rPr lang="en-US" smtClean="0"/>
              <a:t>ANY </a:t>
            </a:r>
            <a:r>
              <a:rPr lang="ru-RU" smtClean="0"/>
              <a:t>в </a:t>
            </a:r>
            <a:r>
              <a:rPr lang="en-US" smtClean="0"/>
              <a:t>STRICT-</a:t>
            </a:r>
            <a:r>
              <a:rPr lang="ru-RU" smtClean="0"/>
              <a:t>таблицах</a:t>
            </a:r>
            <a:r>
              <a:rPr lang="en-US" smtClean="0"/>
              <a:t> </a:t>
            </a:r>
            <a:r>
              <a:rPr lang="ru-RU" smtClean="0"/>
              <a:t>и в обычных таблицах приводит к разным результатам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279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МНОГОПОТОЧНОСТЬ: ТРИ РЕЖИМА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Однопоточный (</a:t>
            </a:r>
            <a:r>
              <a:rPr lang="en-US" smtClean="0"/>
              <a:t>threadsafe)</a:t>
            </a:r>
            <a:r>
              <a:rPr lang="ru-RU" smtClean="0"/>
              <a:t>: нет синхронизации</a:t>
            </a:r>
            <a:endParaRPr lang="en-US" smtClean="0"/>
          </a:p>
          <a:p>
            <a:r>
              <a:rPr lang="ru-RU" smtClean="0"/>
              <a:t>Сериализованный (</a:t>
            </a:r>
            <a:r>
              <a:rPr lang="en-US" smtClean="0"/>
              <a:t>serialized): </a:t>
            </a:r>
            <a:r>
              <a:rPr lang="ru-RU" smtClean="0"/>
              <a:t>нет ограничений на потоки</a:t>
            </a:r>
          </a:p>
          <a:p>
            <a:r>
              <a:rPr lang="ru-RU" smtClean="0"/>
              <a:t>Многопоточный (</a:t>
            </a:r>
            <a:r>
              <a:rPr lang="en-US" smtClean="0"/>
              <a:t>multi-thread): </a:t>
            </a:r>
            <a:r>
              <a:rPr lang="ru-RU" smtClean="0"/>
              <a:t>много соединений, но по одному потоку на каждое</a:t>
            </a: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6729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PRAGMA,</a:t>
            </a:r>
            <a:r>
              <a:rPr lang="ru-RU" smtClean="0"/>
              <a:t> ЖУРНАЛЫ, СИНХРОНИЗАЦИЯ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PRAGMA – </a:t>
            </a:r>
            <a:r>
              <a:rPr lang="ru-RU" smtClean="0"/>
              <a:t>ключевое слово </a:t>
            </a:r>
            <a:r>
              <a:rPr lang="en-US" smtClean="0"/>
              <a:t>SQL, </a:t>
            </a:r>
            <a:r>
              <a:rPr lang="ru-RU" smtClean="0"/>
              <a:t>задающее настройки соединения</a:t>
            </a:r>
            <a:endParaRPr lang="en-US" smtClean="0"/>
          </a:p>
          <a:p>
            <a:r>
              <a:rPr lang="ru-RU" smtClean="0"/>
              <a:t>Можно заменить </a:t>
            </a:r>
            <a:r>
              <a:rPr lang="en-US" smtClean="0"/>
              <a:t>PRAGMA </a:t>
            </a:r>
            <a:r>
              <a:rPr lang="ru-RU" smtClean="0"/>
              <a:t>на </a:t>
            </a:r>
            <a:r>
              <a:rPr lang="en-US" smtClean="0"/>
              <a:t>SELECT * FROM pragma_...</a:t>
            </a:r>
            <a:endParaRPr lang="ru-RU" smtClean="0"/>
          </a:p>
          <a:p>
            <a:r>
              <a:rPr lang="ru-RU" smtClean="0"/>
              <a:t>Внешние ключи отключены по умолчанию (до 2009 их не было вовсе)</a:t>
            </a:r>
            <a:endParaRPr lang="en-US" smtClean="0"/>
          </a:p>
          <a:p>
            <a:r>
              <a:rPr lang="ru-RU" smtClean="0"/>
              <a:t>Внешние ключи: </a:t>
            </a:r>
            <a:r>
              <a:rPr lang="en-US" smtClean="0"/>
              <a:t>NO ACTION, RESTRICT, SET NULL, SET DEFAULT, CASCADE</a:t>
            </a:r>
            <a:endParaRPr lang="ru-RU" smtClean="0"/>
          </a:p>
          <a:p>
            <a:r>
              <a:rPr lang="ru-RU" smtClean="0"/>
              <a:t>Журнал реализует </a:t>
            </a:r>
            <a:r>
              <a:rPr lang="en-US" smtClean="0"/>
              <a:t>ACID-</a:t>
            </a:r>
            <a:r>
              <a:rPr lang="ru-RU" smtClean="0"/>
              <a:t>принципы, храня копию изменяемых страниц БД</a:t>
            </a:r>
          </a:p>
          <a:p>
            <a:r>
              <a:rPr lang="ru-RU" smtClean="0"/>
              <a:t>После завершения транзакции журнал опустошается</a:t>
            </a:r>
          </a:p>
          <a:p>
            <a:r>
              <a:rPr lang="ru-RU" smtClean="0"/>
              <a:t>Режимы журнала: </a:t>
            </a:r>
            <a:r>
              <a:rPr lang="en-US" smtClean="0"/>
              <a:t>DELETE (</a:t>
            </a:r>
            <a:r>
              <a:rPr lang="ru-RU" smtClean="0"/>
              <a:t>по умолчанию), </a:t>
            </a:r>
            <a:r>
              <a:rPr lang="en-US" smtClean="0"/>
              <a:t>TRUNCATE</a:t>
            </a:r>
            <a:r>
              <a:rPr lang="ru-RU" smtClean="0"/>
              <a:t>, </a:t>
            </a:r>
            <a:r>
              <a:rPr lang="en-US" smtClean="0"/>
              <a:t>PERSIST, MEMORY, OFF, WAL</a:t>
            </a:r>
          </a:p>
          <a:p>
            <a:r>
              <a:rPr lang="ru-RU" smtClean="0"/>
              <a:t>Режимы синхронизации: </a:t>
            </a:r>
            <a:r>
              <a:rPr lang="en-US" smtClean="0"/>
              <a:t>FULL, NORMAL (</a:t>
            </a:r>
            <a:r>
              <a:rPr lang="ru-RU" smtClean="0"/>
              <a:t>по умолчанию), </a:t>
            </a:r>
            <a:r>
              <a:rPr lang="en-US" smtClean="0"/>
              <a:t>OFF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76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WRITE-AHEAD LOGGING (WAL)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WAL — </a:t>
            </a:r>
            <a:r>
              <a:rPr lang="ru-RU" smtClean="0"/>
              <a:t>особый тип журнала, позволяющий читать и писать в БД одновременно.</a:t>
            </a:r>
          </a:p>
          <a:p>
            <a:r>
              <a:rPr lang="ru-RU" smtClean="0"/>
              <a:t>Отметка в журнале, обозначающая конец файла на момент начала чтения</a:t>
            </a:r>
          </a:p>
          <a:p>
            <a:r>
              <a:rPr lang="en-US"/>
              <a:t>c</a:t>
            </a:r>
            <a:r>
              <a:rPr lang="en-US" smtClean="0"/>
              <a:t>heckpoint</a:t>
            </a:r>
          </a:p>
          <a:p>
            <a:r>
              <a:rPr lang="ru-RU" smtClean="0"/>
              <a:t>Как выбрать частоту </a:t>
            </a:r>
            <a:r>
              <a:rPr lang="en-US" smtClean="0"/>
              <a:t>checkpoint?</a:t>
            </a:r>
          </a:p>
          <a:p>
            <a:r>
              <a:rPr lang="ru-RU" smtClean="0"/>
              <a:t>По умолчанию — автоматически, после 1000 страниц</a:t>
            </a:r>
          </a:p>
          <a:p>
            <a:r>
              <a:rPr lang="ru-RU" smtClean="0"/>
              <a:t>Недостатки </a:t>
            </a:r>
            <a:r>
              <a:rPr lang="en-US" smtClean="0"/>
              <a:t>WAL: </a:t>
            </a:r>
            <a:r>
              <a:rPr lang="ru-RU" smtClean="0"/>
              <a:t>БД больше не умещается в один файл, может быть медленной, если операций записи нет или мало</a:t>
            </a:r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444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</a:t>
            </a:r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ATTACH, DETACH (UNION). </a:t>
            </a:r>
            <a:r>
              <a:rPr lang="ru-RU" smtClean="0"/>
              <a:t>Максимум — 10 БД</a:t>
            </a:r>
          </a:p>
          <a:p>
            <a:r>
              <a:rPr lang="en-US" smtClean="0"/>
              <a:t>PRIMARY KEY (</a:t>
            </a:r>
            <a:r>
              <a:rPr lang="ru-RU" smtClean="0"/>
              <a:t>может быть </a:t>
            </a:r>
            <a:r>
              <a:rPr lang="en-US" smtClean="0"/>
              <a:t>NULL)</a:t>
            </a:r>
          </a:p>
          <a:p>
            <a:r>
              <a:rPr lang="en-US" smtClean="0"/>
              <a:t>ROWID (</a:t>
            </a:r>
            <a:r>
              <a:rPr lang="ru-RU" smtClean="0"/>
              <a:t>неявный столбец</a:t>
            </a:r>
            <a:r>
              <a:rPr lang="en-US" smtClean="0"/>
              <a:t> </a:t>
            </a:r>
            <a:r>
              <a:rPr lang="ru-RU" smtClean="0"/>
              <a:t>с увеличивающимся </a:t>
            </a:r>
            <a:r>
              <a:rPr lang="en-US" smtClean="0"/>
              <a:t>id</a:t>
            </a:r>
            <a:r>
              <a:rPr lang="ru-RU" smtClean="0"/>
              <a:t>), </a:t>
            </a:r>
            <a:r>
              <a:rPr lang="en-US" smtClean="0"/>
              <a:t>INTEGER PRIMARY KEY </a:t>
            </a:r>
            <a:r>
              <a:rPr lang="ru-RU" smtClean="0"/>
              <a:t>(настоящий первичный ключ)</a:t>
            </a:r>
            <a:endParaRPr lang="en-US" smtClean="0"/>
          </a:p>
          <a:p>
            <a:r>
              <a:rPr lang="en-US" smtClean="0"/>
              <a:t>AUTOINCREMENT — </a:t>
            </a:r>
            <a:r>
              <a:rPr lang="ru-RU" smtClean="0"/>
              <a:t>модификатор для </a:t>
            </a:r>
            <a:r>
              <a:rPr lang="en-US" smtClean="0"/>
              <a:t>INTEGER PRIMARY KEY</a:t>
            </a:r>
            <a:r>
              <a:rPr lang="ru-RU" smtClean="0"/>
              <a:t>, учитывает всю историю БД</a:t>
            </a:r>
          </a:p>
          <a:p>
            <a:r>
              <a:rPr lang="en-US" smtClean="0"/>
              <a:t>9223372036854775807 — </a:t>
            </a:r>
            <a:r>
              <a:rPr lang="ru-RU" smtClean="0"/>
              <a:t>наибольшее возможное значение идентификатора</a:t>
            </a:r>
          </a:p>
          <a:p>
            <a:r>
              <a:rPr lang="ru-RU" smtClean="0"/>
              <a:t>Особая обработка запросов с агрегирующими функциями: «SELECT </a:t>
            </a:r>
            <a:r>
              <a:rPr lang="ru-RU"/>
              <a:t>max(salary), first_name, last_name FROM </a:t>
            </a:r>
            <a:r>
              <a:rPr lang="ru-RU" smtClean="0"/>
              <a:t>employee»</a:t>
            </a:r>
            <a:endParaRPr lang="en-US"/>
          </a:p>
          <a:p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133688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Выбор темы И ВВЕдение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Работал с </a:t>
            </a:r>
            <a:r>
              <a:rPr lang="en-US" smtClean="0"/>
              <a:t>MySQL, </a:t>
            </a:r>
            <a:r>
              <a:rPr lang="ru-RU" smtClean="0"/>
              <a:t>коллеги работали с </a:t>
            </a:r>
            <a:r>
              <a:rPr lang="en-US" smtClean="0"/>
              <a:t>PostgreSQL</a:t>
            </a:r>
          </a:p>
          <a:p>
            <a:r>
              <a:rPr lang="ru-RU" smtClean="0"/>
              <a:t>Проигнорировал эту СУБД при выполнении учебных проектов, а зря</a:t>
            </a:r>
          </a:p>
          <a:p>
            <a:r>
              <a:rPr lang="ru-RU" smtClean="0"/>
              <a:t>Часто встречается в коде</a:t>
            </a:r>
          </a:p>
          <a:p>
            <a:r>
              <a:rPr lang="en-US"/>
              <a:t>SQLite  — </a:t>
            </a:r>
            <a:r>
              <a:rPr lang="ru-RU"/>
              <a:t>необычная реляционная СУБД.</a:t>
            </a:r>
          </a:p>
          <a:p>
            <a:r>
              <a:rPr lang="ru-RU"/>
              <a:t>В чём-то близка к СУБД типа «</a:t>
            </a:r>
            <a:r>
              <a:rPr lang="en-US"/>
              <a:t>key-value</a:t>
            </a:r>
            <a:r>
              <a:rPr lang="ru-RU" smtClean="0"/>
              <a:t>»</a:t>
            </a:r>
          </a:p>
          <a:p>
            <a:r>
              <a:rPr lang="ru-RU" smtClean="0"/>
              <a:t>Написана на С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5991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 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mtClean="0"/>
              <a:t>Допустимо заключать строковые значения в двойные кавычки</a:t>
            </a:r>
          </a:p>
          <a:p>
            <a:r>
              <a:rPr lang="ru-RU" smtClean="0"/>
              <a:t>Можно присваивать идентификаторам ключевые слова языка!</a:t>
            </a:r>
          </a:p>
          <a:p>
            <a:r>
              <a:rPr lang="ru-RU" smtClean="0"/>
              <a:t>«CREATE </a:t>
            </a:r>
            <a:r>
              <a:rPr lang="ru-RU"/>
              <a:t>TABLE union(true INT, with BOOLEAN</a:t>
            </a:r>
            <a:r>
              <a:rPr lang="ru-RU" smtClean="0"/>
              <a:t>);»</a:t>
            </a:r>
          </a:p>
          <a:p>
            <a:r>
              <a:rPr lang="ru-RU" smtClean="0"/>
              <a:t>«</a:t>
            </a:r>
            <a:r>
              <a:rPr lang="en-US" smtClean="0"/>
              <a:t>CREATE </a:t>
            </a:r>
            <a:r>
              <a:rPr lang="en-US"/>
              <a:t>TABLE tableZ(INTEGER PRIMARY </a:t>
            </a:r>
            <a:r>
              <a:rPr lang="en-US" smtClean="0"/>
              <a:t>KEY);</a:t>
            </a:r>
            <a:r>
              <a:rPr lang="ru-RU" smtClean="0"/>
              <a:t>»</a:t>
            </a:r>
            <a:endParaRPr lang="en-US" smtClean="0"/>
          </a:p>
          <a:p>
            <a:r>
              <a:rPr lang="ru-RU" smtClean="0"/>
              <a:t>Задание таблиц с помощью </a:t>
            </a:r>
            <a:r>
              <a:rPr lang="en-US" smtClean="0"/>
              <a:t>CREATE TABLE … AS SELECT</a:t>
            </a:r>
          </a:p>
          <a:p>
            <a:r>
              <a:rPr lang="en-US" smtClean="0"/>
              <a:t>CURRENT_TIME, CURRENT_DATE, CURRENT_TIMESTAMP (</a:t>
            </a:r>
            <a:r>
              <a:rPr lang="ru-RU" smtClean="0"/>
              <a:t>в текстовом виде)</a:t>
            </a:r>
            <a:endParaRPr lang="en-US" smtClean="0"/>
          </a:p>
          <a:p>
            <a:pPr marL="0" indent="0">
              <a:buNone/>
            </a:pPr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189246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</a:t>
            </a:r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1141412" y="2192337"/>
            <a:ext cx="9905999" cy="3541714"/>
          </a:xfrm>
        </p:spPr>
        <p:txBody>
          <a:bodyPr/>
          <a:lstStyle/>
          <a:p>
            <a:r>
              <a:rPr lang="en-US"/>
              <a:t>ON </a:t>
            </a:r>
            <a:r>
              <a:rPr lang="en-US" smtClean="0"/>
              <a:t>CONFLICT</a:t>
            </a:r>
            <a:r>
              <a:rPr lang="ru-RU" smtClean="0"/>
              <a:t> для </a:t>
            </a:r>
            <a:r>
              <a:rPr lang="en-US" smtClean="0"/>
              <a:t>CREATE TABLE: </a:t>
            </a:r>
            <a:r>
              <a:rPr lang="ru-RU"/>
              <a:t>задаёт действие при нарушении ограничений </a:t>
            </a:r>
            <a:r>
              <a:rPr lang="en-US"/>
              <a:t>UNIQUE, NOT NULL, CHECK, PRIMARY KEY</a:t>
            </a:r>
          </a:p>
          <a:p>
            <a:r>
              <a:rPr lang="en-US"/>
              <a:t>ABORT (</a:t>
            </a:r>
            <a:r>
              <a:rPr lang="ru-RU"/>
              <a:t>по </a:t>
            </a:r>
            <a:r>
              <a:rPr lang="ru-RU" smtClean="0"/>
              <a:t>умолчанию), </a:t>
            </a:r>
            <a:r>
              <a:rPr lang="en-US" smtClean="0"/>
              <a:t>ROLLBACK</a:t>
            </a:r>
            <a:r>
              <a:rPr lang="ru-RU" smtClean="0"/>
              <a:t> (откатывает всю транзакцию)</a:t>
            </a:r>
            <a:r>
              <a:rPr lang="en-US" smtClean="0"/>
              <a:t>, FAIL</a:t>
            </a:r>
            <a:r>
              <a:rPr lang="ru-RU" smtClean="0"/>
              <a:t> (сохраняет изменения до ошибки)</a:t>
            </a:r>
            <a:r>
              <a:rPr lang="en-US" smtClean="0"/>
              <a:t>, </a:t>
            </a:r>
            <a:r>
              <a:rPr lang="en-US"/>
              <a:t>IGNORE, </a:t>
            </a:r>
            <a:r>
              <a:rPr lang="en-US" smtClean="0"/>
              <a:t>REPLACE</a:t>
            </a:r>
          </a:p>
          <a:p>
            <a:r>
              <a:rPr lang="ru-RU" smtClean="0"/>
              <a:t>При </a:t>
            </a:r>
            <a:r>
              <a:rPr lang="en-US" smtClean="0"/>
              <a:t>SQL-</a:t>
            </a:r>
            <a:r>
              <a:rPr lang="ru-RU" smtClean="0"/>
              <a:t>запросе </a:t>
            </a:r>
            <a:r>
              <a:rPr lang="en-US" smtClean="0"/>
              <a:t>INSERT </a:t>
            </a:r>
            <a:r>
              <a:rPr lang="ru-RU" smtClean="0"/>
              <a:t>или </a:t>
            </a:r>
            <a:r>
              <a:rPr lang="en-US" smtClean="0"/>
              <a:t>UPDATE </a:t>
            </a:r>
            <a:r>
              <a:rPr lang="ru-RU" smtClean="0"/>
              <a:t>особое поведение тоже можно задать, но словом </a:t>
            </a:r>
            <a:r>
              <a:rPr lang="en-US" smtClean="0"/>
              <a:t>OR; </a:t>
            </a:r>
            <a:r>
              <a:rPr lang="ru-RU" smtClean="0"/>
              <a:t>вместо </a:t>
            </a:r>
            <a:r>
              <a:rPr lang="en-US" smtClean="0"/>
              <a:t>INSERT OR REPLACE </a:t>
            </a:r>
            <a:r>
              <a:rPr lang="ru-RU" smtClean="0"/>
              <a:t>пишут просто </a:t>
            </a:r>
            <a:r>
              <a:rPr lang="en-US" smtClean="0"/>
              <a:t>REPLACE</a:t>
            </a:r>
            <a:endParaRPr lang="ru-RU" smtClean="0"/>
          </a:p>
          <a:p>
            <a:endParaRPr lang="en-US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9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WITHOUT ROWID: </a:t>
            </a:r>
            <a:r>
              <a:rPr lang="ru-RU" smtClean="0"/>
              <a:t>создаёт кластерный индекс в виде первичного ключа, требует указания первичного ключа, особые свойства </a:t>
            </a:r>
            <a:r>
              <a:rPr lang="en-US" smtClean="0"/>
              <a:t>INTEGER PRIMARY KEY </a:t>
            </a:r>
            <a:r>
              <a:rPr lang="ru-RU" smtClean="0"/>
              <a:t>не действуют; как следствие — нельзя указывать </a:t>
            </a:r>
            <a:r>
              <a:rPr lang="en-US" smtClean="0"/>
              <a:t>AUTOINCREMENT. </a:t>
            </a:r>
            <a:r>
              <a:rPr lang="ru-RU" smtClean="0"/>
              <a:t>Значение столбца с первичным ключом не может быть равно </a:t>
            </a:r>
            <a:r>
              <a:rPr lang="en-US" smtClean="0"/>
              <a:t>NULL</a:t>
            </a:r>
          </a:p>
          <a:p>
            <a:r>
              <a:rPr lang="ru-RU" smtClean="0"/>
              <a:t>Требуется одно </a:t>
            </a:r>
            <a:r>
              <a:rPr lang="en-US" smtClean="0"/>
              <a:t>B-</a:t>
            </a:r>
            <a:r>
              <a:rPr lang="ru-RU" smtClean="0"/>
              <a:t>дерево вместо двух → потенциальный двухкратный выигрыш по скорости и занимаемому месту</a:t>
            </a:r>
          </a:p>
          <a:p>
            <a:r>
              <a:rPr lang="ru-RU" smtClean="0"/>
              <a:t>При наличии целочисленного первичного ключа </a:t>
            </a:r>
            <a:r>
              <a:rPr lang="en-US" smtClean="0"/>
              <a:t>ROWID</a:t>
            </a:r>
            <a:r>
              <a:rPr lang="ru-RU" smtClean="0"/>
              <a:t>-таблицы работают быстрее (используют </a:t>
            </a:r>
            <a:r>
              <a:rPr lang="en-US" smtClean="0"/>
              <a:t>B*-</a:t>
            </a:r>
            <a:r>
              <a:rPr lang="ru-RU" smtClean="0"/>
              <a:t>деревья, хранящие всё в листьях)</a:t>
            </a:r>
            <a:endParaRPr lang="en-US" smtClean="0"/>
          </a:p>
          <a:p>
            <a:pPr marL="0" indent="0"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49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Sqlite_SCHEMA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sqlite_schema — </a:t>
            </a:r>
            <a:r>
              <a:rPr lang="ru-RU" smtClean="0"/>
              <a:t>служебная таблица, содержащая информацию о базе данных</a:t>
            </a:r>
          </a:p>
          <a:p>
            <a:r>
              <a:rPr lang="ru-RU" smtClean="0"/>
              <a:t>Столбец «</a:t>
            </a:r>
            <a:r>
              <a:rPr lang="en-US" smtClean="0"/>
              <a:t>type</a:t>
            </a:r>
            <a:r>
              <a:rPr lang="ru-RU" smtClean="0"/>
              <a:t>» принимает одно из значений: </a:t>
            </a:r>
            <a:r>
              <a:rPr lang="en-US" smtClean="0"/>
              <a:t>table, index, trigger, view</a:t>
            </a:r>
          </a:p>
          <a:p>
            <a:r>
              <a:rPr lang="en-US"/>
              <a:t>n</a:t>
            </a:r>
            <a:r>
              <a:rPr lang="en-US" smtClean="0"/>
              <a:t>ame — </a:t>
            </a:r>
            <a:r>
              <a:rPr lang="ru-RU" smtClean="0"/>
              <a:t>название объекта, </a:t>
            </a:r>
            <a:r>
              <a:rPr lang="en-US" smtClean="0"/>
              <a:t>tbl_name — </a:t>
            </a:r>
            <a:r>
              <a:rPr lang="ru-RU" smtClean="0"/>
              <a:t>название таблицы, ассоциированной с объектом (для таблиц и представлений совпадает с </a:t>
            </a:r>
            <a:r>
              <a:rPr lang="en-US" smtClean="0"/>
              <a:t>name)</a:t>
            </a:r>
          </a:p>
          <a:p>
            <a:r>
              <a:rPr lang="en-US"/>
              <a:t>r</a:t>
            </a:r>
            <a:r>
              <a:rPr lang="en-US" smtClean="0"/>
              <a:t>ootpage — </a:t>
            </a:r>
            <a:r>
              <a:rPr lang="ru-RU" smtClean="0"/>
              <a:t>номер страницы БД, в которой расположен корень </a:t>
            </a:r>
            <a:r>
              <a:rPr lang="en-US" smtClean="0"/>
              <a:t>B-</a:t>
            </a:r>
            <a:r>
              <a:rPr lang="ru-RU" smtClean="0"/>
              <a:t>дерева, относящегося к объекту</a:t>
            </a:r>
          </a:p>
          <a:p>
            <a:r>
              <a:rPr lang="en-US" smtClean="0"/>
              <a:t>sql — SQL-</a:t>
            </a:r>
            <a:r>
              <a:rPr lang="ru-RU" smtClean="0"/>
              <a:t>запрос, генерирующий</a:t>
            </a:r>
            <a:r>
              <a:rPr lang="en-US" smtClean="0"/>
              <a:t> </a:t>
            </a:r>
            <a:r>
              <a:rPr lang="ru-RU" smtClean="0"/>
              <a:t>объект, соответствующий строке</a:t>
            </a:r>
          </a:p>
          <a:p>
            <a:r>
              <a:rPr lang="ru-RU" smtClean="0"/>
              <a:t>Именно на столбце </a:t>
            </a:r>
            <a:r>
              <a:rPr lang="en-US" smtClean="0"/>
              <a:t>sql </a:t>
            </a:r>
            <a:r>
              <a:rPr lang="ru-RU" smtClean="0"/>
              <a:t>основан функционал изменения свойств таблицы после создания. Это уникальная фича для реляционных СУБД, но она вызывает много проблем.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51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РЕДАКТИРОВАНИЕ ТАБЛИЦ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22566" y="2396136"/>
            <a:ext cx="9905999" cy="3541714"/>
          </a:xfrm>
        </p:spPr>
        <p:txBody>
          <a:bodyPr/>
          <a:lstStyle/>
          <a:p>
            <a:r>
              <a:rPr lang="ru-RU" smtClean="0"/>
              <a:t>Команда </a:t>
            </a:r>
            <a:r>
              <a:rPr lang="en-US" smtClean="0"/>
              <a:t>ALTER TABLE </a:t>
            </a:r>
            <a:r>
              <a:rPr lang="ru-RU" smtClean="0"/>
              <a:t>позволяет переименовать таблицу, переименовать столбец, добавить столбец, удалить столбец (последнее было добавлено только в марте 2021 года).</a:t>
            </a:r>
          </a:p>
          <a:p>
            <a:r>
              <a:rPr lang="en-US" smtClean="0"/>
              <a:t>“PRAGMA writable_schema = ON” </a:t>
            </a:r>
            <a:r>
              <a:rPr lang="ru-RU" smtClean="0"/>
              <a:t>позволяет</a:t>
            </a:r>
            <a:r>
              <a:rPr lang="en-US" smtClean="0"/>
              <a:t> </a:t>
            </a:r>
            <a:r>
              <a:rPr lang="ru-RU" smtClean="0"/>
              <a:t>напрямую редактировать столбец </a:t>
            </a:r>
            <a:r>
              <a:rPr lang="en-US" smtClean="0"/>
              <a:t>sql </a:t>
            </a:r>
            <a:r>
              <a:rPr lang="ru-RU" smtClean="0"/>
              <a:t>таблицы </a:t>
            </a:r>
            <a:r>
              <a:rPr lang="en-US" smtClean="0"/>
              <a:t>sqlite_schema: “</a:t>
            </a:r>
            <a:r>
              <a:rPr lang="en-US"/>
              <a:t>UPDATE sqlite_schema SET sql=... WHERE type='table' AND name=</a:t>
            </a:r>
            <a:r>
              <a:rPr lang="en-US" smtClean="0"/>
              <a:t>'X‘”, </a:t>
            </a:r>
            <a:r>
              <a:rPr lang="ru-RU" smtClean="0"/>
              <a:t>но это очень опасно.</a:t>
            </a:r>
          </a:p>
          <a:p>
            <a:r>
              <a:rPr lang="ru-RU" smtClean="0"/>
              <a:t>Более безопасный общий алгоритм: создать новую таблицу, копировать туда старую таблицу, убрать старую таблицу, переименовать новую таблицу в старую. Необходимо пересоздать все индексы, триггеры и представления, связанные с этой таблицей.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15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УЯЗВИМОСТИ 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mtClean="0"/>
              <a:t>Поскольку БД — это просто файл, то ничто не мешает сторонней программе перезаписать этот файл и испортить БД.</a:t>
            </a:r>
          </a:p>
          <a:p>
            <a:r>
              <a:rPr lang="ru-RU" smtClean="0"/>
              <a:t>За обеспечение </a:t>
            </a:r>
            <a:r>
              <a:rPr lang="en-US" smtClean="0"/>
              <a:t>ACID</a:t>
            </a:r>
            <a:r>
              <a:rPr lang="ru-RU" smtClean="0"/>
              <a:t>-требований отвечает журнал. Если журнал потеряется или будет отвязан от БД во время выполнения транзакции, состояние БД будет потеряно.</a:t>
            </a:r>
          </a:p>
          <a:p>
            <a:r>
              <a:rPr lang="ru-RU" smtClean="0"/>
              <a:t>Резервное копирование</a:t>
            </a:r>
            <a:r>
              <a:rPr lang="en-US" smtClean="0"/>
              <a:t> </a:t>
            </a:r>
            <a:r>
              <a:rPr lang="ru-RU" smtClean="0"/>
              <a:t>файла с БД во время транзакции — скопируется сломанный файл.</a:t>
            </a:r>
          </a:p>
          <a:p>
            <a:r>
              <a:rPr lang="ru-RU" smtClean="0"/>
              <a:t>Защита от </a:t>
            </a:r>
            <a:r>
              <a:rPr lang="en-US" smtClean="0"/>
              <a:t>DDoS: </a:t>
            </a:r>
            <a:r>
              <a:rPr lang="ru-RU" smtClean="0"/>
              <a:t>во время компиляции прописать более строгие пределы. </a:t>
            </a:r>
          </a:p>
          <a:p>
            <a:r>
              <a:rPr lang="ru-RU" smtClean="0"/>
              <a:t>Защита от злоумышленников: выставить режим синхронизации </a:t>
            </a:r>
            <a:r>
              <a:rPr lang="en-US" smtClean="0"/>
              <a:t>FULL</a:t>
            </a:r>
            <a:r>
              <a:rPr lang="ru-RU"/>
              <a:t> </a:t>
            </a:r>
            <a:r>
              <a:rPr lang="ru-RU" smtClean="0"/>
              <a:t>(2)</a:t>
            </a:r>
            <a:r>
              <a:rPr lang="en-US" smtClean="0"/>
              <a:t>,</a:t>
            </a:r>
            <a:r>
              <a:rPr lang="ru-RU" smtClean="0"/>
              <a:t> периодически проверять состояние БД с помощью </a:t>
            </a:r>
            <a:r>
              <a:rPr lang="en-US" smtClean="0"/>
              <a:t>PRAGMA integrity_check 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702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ВЫВОДЫ: ДОСТОИНСТВА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mtClean="0"/>
              <a:t>Универсальна, использует (почти) все возможности традиционных реляционных СУБД</a:t>
            </a:r>
          </a:p>
          <a:p>
            <a:r>
              <a:rPr lang="ru-RU" smtClean="0"/>
              <a:t>Простая настройка и тривиальный перенос</a:t>
            </a:r>
          </a:p>
          <a:p>
            <a:r>
              <a:rPr lang="ru-RU" smtClean="0"/>
              <a:t>Приближение к БД типа «ключ-значение»</a:t>
            </a:r>
          </a:p>
          <a:p>
            <a:r>
              <a:rPr lang="ru-RU" smtClean="0"/>
              <a:t>Отсутствие зависимостей</a:t>
            </a:r>
          </a:p>
          <a:p>
            <a:r>
              <a:rPr lang="ru-RU" smtClean="0"/>
              <a:t>Исключительное качество тестирования</a:t>
            </a:r>
          </a:p>
          <a:p>
            <a:r>
              <a:rPr lang="ru-RU" smtClean="0"/>
              <a:t>Вероятно, самый популярный программный продукт среди всех устройств в мире</a:t>
            </a:r>
          </a:p>
          <a:p>
            <a:r>
              <a:rPr lang="en-US" smtClean="0"/>
              <a:t>SQLite </a:t>
            </a:r>
            <a:r>
              <a:rPr lang="ru-RU" smtClean="0"/>
              <a:t>многое прощает в именовании</a:t>
            </a:r>
          </a:p>
          <a:p>
            <a:r>
              <a:rPr lang="ru-RU" smtClean="0"/>
              <a:t>Отличная документация</a:t>
            </a:r>
          </a:p>
        </p:txBody>
      </p:sp>
    </p:spTree>
    <p:extLst>
      <p:ext uri="{BB962C8B-B14F-4D97-AF65-F5344CB8AC3E}">
        <p14:creationId xmlns:p14="http://schemas.microsoft.com/office/powerpoint/2010/main" val="318131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ВыВОДЫ: НЕДОСТАТКИ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Неочевидные настройки по умолчанию</a:t>
            </a:r>
          </a:p>
          <a:p>
            <a:r>
              <a:rPr lang="ru-RU" smtClean="0"/>
              <a:t>Местами сильно изменённый </a:t>
            </a:r>
            <a:r>
              <a:rPr lang="en-US" smtClean="0"/>
              <a:t>SQL </a:t>
            </a:r>
            <a:r>
              <a:rPr lang="ru-RU" smtClean="0"/>
              <a:t>относительно других реляционных СУБД</a:t>
            </a:r>
          </a:p>
          <a:p>
            <a:r>
              <a:rPr lang="ru-RU" smtClean="0"/>
              <a:t>Легко всё поломать или написать трудночитаемый код</a:t>
            </a:r>
          </a:p>
          <a:p>
            <a:r>
              <a:rPr lang="ru-RU" smtClean="0"/>
              <a:t>СУБД не подходит для сервисов, требующих частых и параллельных операций записи</a:t>
            </a:r>
          </a:p>
          <a:p>
            <a:endParaRPr lang="ru-RU" smtClean="0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259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Список источников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www.sqlite.org</a:t>
            </a:r>
            <a:endParaRPr lang="ru-RU" smtClean="0"/>
          </a:p>
          <a:p>
            <a:r>
              <a:rPr lang="en-US">
                <a:hlinkClick r:id="rId3"/>
              </a:rPr>
              <a:t>https://habr.com/ru/company/macloud/blog/566396</a:t>
            </a:r>
            <a:r>
              <a:rPr lang="en-US" smtClean="0">
                <a:hlinkClick r:id="rId3"/>
              </a:rPr>
              <a:t>/</a:t>
            </a:r>
            <a:r>
              <a:rPr lang="ru-RU" smtClean="0"/>
              <a:t> (интервью с Хиппом в двух частях)</a:t>
            </a:r>
          </a:p>
          <a:p>
            <a:r>
              <a:rPr lang="en-US">
                <a:hlinkClick r:id="rId4"/>
              </a:rPr>
              <a:t>https://habr.com/ru/post/149635</a:t>
            </a:r>
            <a:r>
              <a:rPr lang="en-US" smtClean="0">
                <a:hlinkClick r:id="rId4"/>
              </a:rPr>
              <a:t>/</a:t>
            </a:r>
            <a:r>
              <a:rPr lang="ru-RU" smtClean="0"/>
              <a:t> (статья о </a:t>
            </a:r>
            <a:r>
              <a:rPr lang="en-US" smtClean="0"/>
              <a:t>SQLite </a:t>
            </a:r>
            <a:r>
              <a:rPr lang="ru-RU" smtClean="0"/>
              <a:t>в трёх частях)</a:t>
            </a:r>
          </a:p>
          <a:p>
            <a:r>
              <a:rPr lang="en-US">
                <a:hlinkClick r:id="rId5"/>
              </a:rPr>
              <a:t>https://</a:t>
            </a:r>
            <a:r>
              <a:rPr lang="en-US" smtClean="0">
                <a:hlinkClick r:id="rId5"/>
              </a:rPr>
              <a:t>pynative.com/python-sqlite</a:t>
            </a:r>
            <a:endParaRPr lang="ru-RU" smtClean="0"/>
          </a:p>
          <a:p>
            <a:r>
              <a:rPr lang="en-US">
                <a:hlinkClick r:id="rId6"/>
              </a:rPr>
              <a:t>https://</a:t>
            </a:r>
            <a:r>
              <a:rPr lang="en-US" smtClean="0">
                <a:hlinkClick r:id="rId6"/>
              </a:rPr>
              <a:t>youtu.be/byHcYRpMgI4</a:t>
            </a:r>
            <a:r>
              <a:rPr lang="en-US" smtClean="0"/>
              <a:t> (</a:t>
            </a:r>
            <a:r>
              <a:rPr lang="ru-RU" smtClean="0"/>
              <a:t>введение в </a:t>
            </a:r>
            <a:r>
              <a:rPr lang="en-US" smtClean="0"/>
              <a:t>SQLite </a:t>
            </a:r>
            <a:r>
              <a:rPr lang="ru-RU" smtClean="0"/>
              <a:t>на </a:t>
            </a:r>
            <a:r>
              <a:rPr lang="en-US" smtClean="0"/>
              <a:t>Python, CRUD-</a:t>
            </a:r>
            <a:r>
              <a:rPr lang="ru-RU" smtClean="0"/>
              <a:t>операции</a:t>
            </a:r>
            <a:r>
              <a:rPr lang="en-US" smtClean="0"/>
              <a:t>)</a:t>
            </a:r>
            <a:endParaRPr lang="ru-RU" smtClean="0"/>
          </a:p>
          <a:p>
            <a:r>
              <a:rPr lang="en-US">
                <a:hlinkClick r:id="rId7"/>
              </a:rPr>
              <a:t>https://antonz.ru/richard-hipp</a:t>
            </a:r>
            <a:r>
              <a:rPr lang="en-US" smtClean="0">
                <a:hlinkClick r:id="rId7"/>
              </a:rPr>
              <a:t>/</a:t>
            </a:r>
            <a:endParaRPr lang="ru-RU" smtClean="0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09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000" smtClean="0"/>
              <a:t>СПАСИБО </a:t>
            </a:r>
            <a:r>
              <a:rPr lang="ru-RU" sz="3000" smtClean="0"/>
              <a:t>ЗА ВНИМАНИЕ!</a:t>
            </a:r>
          </a:p>
          <a:p>
            <a:pPr algn="ctr"/>
            <a:r>
              <a:rPr lang="en-US" sz="3000"/>
              <a:t>https://github.com/Sasha-BabyBird/sqlite_demo</a:t>
            </a:r>
            <a:endParaRPr lang="ru-RU" sz="3000"/>
          </a:p>
          <a:p>
            <a:pPr marL="0" indent="0" algn="ctr">
              <a:buNone/>
            </a:pPr>
            <a:endParaRPr lang="ru-RU" sz="3000" smtClean="0"/>
          </a:p>
          <a:p>
            <a:pPr algn="ctr"/>
            <a:endParaRPr lang="ru-RU" sz="3000"/>
          </a:p>
          <a:p>
            <a:pPr algn="ctr"/>
            <a:endParaRPr lang="ru-RU" sz="3000" smtClean="0"/>
          </a:p>
          <a:p>
            <a:pPr algn="r"/>
            <a:endParaRPr lang="ru-RU" sz="1400" i="1" smtClean="0"/>
          </a:p>
          <a:p>
            <a:pPr algn="r"/>
            <a:r>
              <a:rPr lang="ru-RU" sz="1400" i="1" smtClean="0"/>
              <a:t>Санкт-Петербургский государственный университет</a:t>
            </a:r>
          </a:p>
          <a:p>
            <a:pPr algn="r"/>
            <a:r>
              <a:rPr lang="ru-RU" sz="1400" i="1" smtClean="0"/>
              <a:t>Ноябрь 2021</a:t>
            </a:r>
            <a:endParaRPr lang="ru-RU" sz="1400" i="1"/>
          </a:p>
        </p:txBody>
      </p:sp>
    </p:spTree>
    <p:extLst>
      <p:ext uri="{BB962C8B-B14F-4D97-AF65-F5344CB8AC3E}">
        <p14:creationId xmlns:p14="http://schemas.microsoft.com/office/powerpoint/2010/main" val="2137238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ИСТОРИЯ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097088"/>
            <a:ext cx="9905999" cy="3541714"/>
          </a:xfrm>
        </p:spPr>
        <p:txBody>
          <a:bodyPr/>
          <a:lstStyle/>
          <a:p>
            <a:r>
              <a:rPr lang="ru-RU" smtClean="0"/>
              <a:t>Ричард Хипп (род. 1961)</a:t>
            </a:r>
          </a:p>
          <a:p>
            <a:r>
              <a:rPr lang="ru-RU" smtClean="0"/>
              <a:t>2000 год</a:t>
            </a:r>
          </a:p>
          <a:p>
            <a:r>
              <a:rPr lang="ru-RU" smtClean="0"/>
              <a:t>Система учёта повреждений военного корабля</a:t>
            </a:r>
            <a:br>
              <a:rPr lang="ru-RU" smtClean="0"/>
            </a:br>
            <a:r>
              <a:rPr lang="ru-RU" smtClean="0"/>
              <a:t> </a:t>
            </a:r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3213" y="2027207"/>
            <a:ext cx="2437715" cy="250339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549" y="4001938"/>
            <a:ext cx="4037016" cy="215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260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73758" y="974784"/>
            <a:ext cx="9641305" cy="759124"/>
          </a:xfrm>
        </p:spPr>
        <p:txBody>
          <a:bodyPr>
            <a:normAutofit/>
          </a:bodyPr>
          <a:lstStyle/>
          <a:p>
            <a:pPr algn="ctr"/>
            <a:r>
              <a:rPr lang="ru-RU" smtClean="0"/>
              <a:t>ИСТОРИЯ</a:t>
            </a:r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Замена </a:t>
            </a:r>
            <a:r>
              <a:rPr lang="en-US" smtClean="0"/>
              <a:t>Informix</a:t>
            </a:r>
            <a:r>
              <a:rPr lang="ru-RU" smtClean="0"/>
              <a:t>, которая часто выдавала ошибки</a:t>
            </a:r>
            <a:endParaRPr lang="en-US" smtClean="0"/>
          </a:p>
          <a:p>
            <a:r>
              <a:rPr lang="ru-RU" smtClean="0"/>
              <a:t>Бессерверная реляционная СУБД</a:t>
            </a:r>
          </a:p>
          <a:p>
            <a:r>
              <a:rPr lang="ru-RU" smtClean="0"/>
              <a:t>2001 год: </a:t>
            </a:r>
            <a:r>
              <a:rPr lang="en-US" smtClean="0"/>
              <a:t>SQLite 2</a:t>
            </a:r>
          </a:p>
          <a:p>
            <a:r>
              <a:rPr lang="ru-RU" smtClean="0"/>
              <a:t>2004 год: </a:t>
            </a:r>
            <a:r>
              <a:rPr lang="en-US" smtClean="0"/>
              <a:t>SQLite 3</a:t>
            </a:r>
          </a:p>
          <a:p>
            <a:r>
              <a:rPr lang="ru-RU" smtClean="0"/>
              <a:t>Признание баз данных </a:t>
            </a:r>
            <a:r>
              <a:rPr lang="en-US" smtClean="0"/>
              <a:t>SQLite </a:t>
            </a:r>
            <a:r>
              <a:rPr lang="ru-RU" smtClean="0"/>
              <a:t>рекомендуемым форматом хранения от Библиотеки Конгресса США</a:t>
            </a:r>
            <a:r>
              <a:rPr lang="en-US" smtClean="0"/>
              <a:t> (</a:t>
            </a:r>
            <a:r>
              <a:rPr lang="ru-RU" smtClean="0"/>
              <a:t>главной библиотекой страны)</a:t>
            </a:r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480" y="1915065"/>
            <a:ext cx="1619519" cy="161951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500" y="4772680"/>
            <a:ext cx="2169622" cy="144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5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ИСТОРИЯ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Последняя версия — 3.37.0, 27 ноября 2021 года.</a:t>
            </a:r>
          </a:p>
          <a:p>
            <a:r>
              <a:rPr lang="ru-RU" smtClean="0"/>
              <a:t>В среднем от трёх до пяти крупных обновлений за год.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1908" y="1639018"/>
            <a:ext cx="1879465" cy="495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94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лицензия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Исходный код </a:t>
            </a:r>
            <a:r>
              <a:rPr lang="en-US" smtClean="0"/>
              <a:t>SQLite </a:t>
            </a:r>
            <a:r>
              <a:rPr lang="ru-RU" smtClean="0"/>
              <a:t>является общественным достоянием</a:t>
            </a:r>
          </a:p>
          <a:p>
            <a:r>
              <a:rPr lang="ru-RU" smtClean="0"/>
              <a:t>Не принимают правки от сообщества</a:t>
            </a:r>
          </a:p>
          <a:p>
            <a:r>
              <a:rPr lang="en-US" smtClean="0"/>
              <a:t>Amalgamation</a:t>
            </a:r>
          </a:p>
          <a:p>
            <a:r>
              <a:rPr lang="ru-RU" smtClean="0"/>
              <a:t>Проприетарные расширения и платная поддержка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916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тестирование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2402" y="1869925"/>
            <a:ext cx="9905999" cy="3541714"/>
          </a:xfrm>
        </p:spPr>
        <p:txBody>
          <a:bodyPr>
            <a:normAutofit/>
          </a:bodyPr>
          <a:lstStyle/>
          <a:p>
            <a:r>
              <a:rPr lang="ru-RU" smtClean="0"/>
              <a:t>91 млн строк кода тестов</a:t>
            </a:r>
          </a:p>
          <a:p>
            <a:r>
              <a:rPr lang="en-US" smtClean="0"/>
              <a:t>TH3 (Test Harness #3)</a:t>
            </a:r>
          </a:p>
          <a:p>
            <a:r>
              <a:rPr lang="en-US" smtClean="0"/>
              <a:t>100% branch coverage</a:t>
            </a:r>
          </a:p>
          <a:p>
            <a:r>
              <a:rPr lang="en-US" smtClean="0"/>
              <a:t>Fuzz Testing</a:t>
            </a:r>
          </a:p>
          <a:p>
            <a:r>
              <a:rPr lang="en-US" smtClean="0"/>
              <a:t>Anomaly Testing</a:t>
            </a:r>
          </a:p>
          <a:p>
            <a:r>
              <a:rPr lang="en-US" smtClean="0"/>
              <a:t>SQL Logic Test</a:t>
            </a:r>
          </a:p>
          <a:p>
            <a:r>
              <a:rPr lang="ru-RU" smtClean="0"/>
              <a:t>Нагрузочное тестирование</a:t>
            </a:r>
            <a:r>
              <a:rPr lang="en-US" smtClean="0"/>
              <a:t>…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749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SQLITE — </a:t>
            </a:r>
            <a:r>
              <a:rPr lang="ru-RU" smtClean="0"/>
              <a:t>встроенная СУБД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8498" y="1852672"/>
            <a:ext cx="9905999" cy="3541714"/>
          </a:xfrm>
        </p:spPr>
        <p:txBody>
          <a:bodyPr/>
          <a:lstStyle/>
          <a:p>
            <a:r>
              <a:rPr lang="ru-RU" smtClean="0"/>
              <a:t>Нет сервера</a:t>
            </a:r>
          </a:p>
          <a:p>
            <a:r>
              <a:rPr lang="ru-RU" smtClean="0"/>
              <a:t>СУБД в виде библиотеки</a:t>
            </a:r>
          </a:p>
          <a:p>
            <a:r>
              <a:rPr lang="ru-RU" smtClean="0"/>
              <a:t>Не нужно администрировать</a:t>
            </a:r>
          </a:p>
          <a:p>
            <a:r>
              <a:rPr lang="ru-RU" smtClean="0"/>
              <a:t>База данных представляет из себя ровно один файл — </a:t>
            </a:r>
            <a:r>
              <a:rPr lang="ru-RU" b="1" smtClean="0"/>
              <a:t>главное преимущество </a:t>
            </a:r>
            <a:r>
              <a:rPr lang="en-US" b="1" smtClean="0"/>
              <a:t>SQLite</a:t>
            </a:r>
          </a:p>
          <a:p>
            <a:r>
              <a:rPr lang="ru-RU" smtClean="0"/>
              <a:t>Включена в стандартную библиотеку </a:t>
            </a:r>
            <a:r>
              <a:rPr lang="en-US" smtClean="0"/>
              <a:t>Python (import sqlite3)</a:t>
            </a:r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158163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СЦЕНАРИИ ИСПОЛЬЗОВАНИЯ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mtClean="0"/>
              <a:t>Интернет вещей</a:t>
            </a:r>
          </a:p>
          <a:p>
            <a:r>
              <a:rPr lang="ru-RU" smtClean="0"/>
              <a:t>Файловый формат</a:t>
            </a:r>
          </a:p>
          <a:p>
            <a:r>
              <a:rPr lang="ru-RU" smtClean="0"/>
              <a:t>Небольшие веб-сайты (не страшна проблема </a:t>
            </a:r>
            <a:r>
              <a:rPr lang="en-US" smtClean="0"/>
              <a:t>N+1 </a:t>
            </a:r>
            <a:r>
              <a:rPr lang="ru-RU" smtClean="0"/>
              <a:t>запроса)</a:t>
            </a:r>
          </a:p>
          <a:p>
            <a:r>
              <a:rPr lang="ru-RU" smtClean="0"/>
              <a:t>Анализ данных</a:t>
            </a:r>
          </a:p>
          <a:p>
            <a:r>
              <a:rPr lang="ru-RU" smtClean="0"/>
              <a:t>Когда БД разделена по пользователям</a:t>
            </a:r>
          </a:p>
          <a:p>
            <a:r>
              <a:rPr lang="ru-RU" smtClean="0"/>
              <a:t>В качестве формата передачи данных между клиентом и сервером</a:t>
            </a:r>
          </a:p>
          <a:p>
            <a:r>
              <a:rPr lang="ru-RU" smtClean="0"/>
              <a:t>Вместо архива</a:t>
            </a:r>
          </a:p>
          <a:p>
            <a:r>
              <a:rPr lang="ru-RU" smtClean="0"/>
              <a:t>Как тестовый источник данных</a:t>
            </a:r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2560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каймление">
  <a:themeElements>
    <a:clrScheme name="Окаймление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Окаймление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Окаймлени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Окаймление</Template>
  <TotalTime>2854</TotalTime>
  <Words>1419</Words>
  <Application>Microsoft Office PowerPoint</Application>
  <PresentationFormat>Широкоэкранный</PresentationFormat>
  <Paragraphs>176</Paragraphs>
  <Slides>29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4" baseType="lpstr">
      <vt:lpstr>Calibri</vt:lpstr>
      <vt:lpstr>Corbel</vt:lpstr>
      <vt:lpstr>Times New Roman</vt:lpstr>
      <vt:lpstr>Wingdings</vt:lpstr>
      <vt:lpstr>Окаймление</vt:lpstr>
      <vt:lpstr>SQLITE</vt:lpstr>
      <vt:lpstr>Выбор темы И ВВЕдение</vt:lpstr>
      <vt:lpstr>ИСТОРИЯ</vt:lpstr>
      <vt:lpstr>ИСТОРИЯ</vt:lpstr>
      <vt:lpstr>ИСТОРИЯ</vt:lpstr>
      <vt:lpstr>лицензия</vt:lpstr>
      <vt:lpstr>тестирование</vt:lpstr>
      <vt:lpstr>SQLITE — встроенная СУБД</vt:lpstr>
      <vt:lpstr>СЦЕНАРИИ ИСПОЛЬЗОВАНИЯ</vt:lpstr>
      <vt:lpstr>НЕЖЕЛАТЕЛЬНЫЕ СЦЕНАРИИ ИСПОЛЬЗОВАНЯ</vt:lpstr>
      <vt:lpstr>РАБОТА ИЗ PYTHON</vt:lpstr>
      <vt:lpstr>ТИПИЗАЦИЯ в SQLITE</vt:lpstr>
      <vt:lpstr>ТИПИЗАЦИЯ В SQLITE</vt:lpstr>
      <vt:lpstr>ТИПИЗАЦИЯ В SQLITE: СРАВНЕНИЯ</vt:lpstr>
      <vt:lpstr>ТИПИЗАЦИЯ В SQLITE: STRICT</vt:lpstr>
      <vt:lpstr>МНОГОПОТОЧНОСТЬ: ТРИ РЕЖИМА</vt:lpstr>
      <vt:lpstr>PRAGMA, ЖУРНАЛЫ, СИНХРОНИЗАЦИЯ</vt:lpstr>
      <vt:lpstr>WRITE-AHEAD LOGGING (WAL)</vt:lpstr>
      <vt:lpstr>ОСОБЕННОСТИ SQL</vt:lpstr>
      <vt:lpstr>ОСОБЕННОСТИ SQL </vt:lpstr>
      <vt:lpstr>ОСОБЕННОСТИ SQL</vt:lpstr>
      <vt:lpstr>ОСОБЕННОСТИ SQL</vt:lpstr>
      <vt:lpstr>Sqlite_SCHEMA</vt:lpstr>
      <vt:lpstr>РЕДАКТИРОВАНИЕ ТАБЛИЦ</vt:lpstr>
      <vt:lpstr>УЯЗВИМОСТИ </vt:lpstr>
      <vt:lpstr>ВЫВОДЫ: ДОСТОИНСТВА</vt:lpstr>
      <vt:lpstr>ВыВОДЫ: НЕДОСТАТКИ</vt:lpstr>
      <vt:lpstr>Список источников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 Гоготов</dc:creator>
  <cp:lastModifiedBy>Александр Гоготов</cp:lastModifiedBy>
  <cp:revision>242</cp:revision>
  <dcterms:created xsi:type="dcterms:W3CDTF">2019-03-30T19:04:43Z</dcterms:created>
  <dcterms:modified xsi:type="dcterms:W3CDTF">2021-11-30T22:22:01Z</dcterms:modified>
</cp:coreProperties>
</file>

<file path=docProps/thumbnail.jpeg>
</file>